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56" r:id="rId2"/>
    <p:sldId id="265" r:id="rId3"/>
    <p:sldId id="266" r:id="rId4"/>
    <p:sldId id="260" r:id="rId5"/>
    <p:sldId id="264" r:id="rId6"/>
    <p:sldId id="263" r:id="rId7"/>
    <p:sldId id="267" r:id="rId8"/>
    <p:sldId id="259" r:id="rId9"/>
    <p:sldId id="261" r:id="rId10"/>
    <p:sldId id="257" r:id="rId11"/>
    <p:sldId id="258" r:id="rId12"/>
    <p:sldId id="268"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629"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C5EAC-582E-4DAF-A539-5F47A65F937E}" type="datetimeFigureOut">
              <a:rPr lang="tr-TR" smtClean="0"/>
              <a:t>21.04.2022</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D162A-A5DB-40DC-BF0A-488AAE3D46E2}" type="slidenum">
              <a:rPr lang="tr-TR" smtClean="0"/>
              <a:t>‹#›</a:t>
            </a:fld>
            <a:endParaRPr lang="tr-TR"/>
          </a:p>
        </p:txBody>
      </p:sp>
    </p:spTree>
    <p:extLst>
      <p:ext uri="{BB962C8B-B14F-4D97-AF65-F5344CB8AC3E}">
        <p14:creationId xmlns:p14="http://schemas.microsoft.com/office/powerpoint/2010/main" val="379136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51D162A-A5DB-40DC-BF0A-488AAE3D46E2}" type="slidenum">
              <a:rPr lang="tr-TR" smtClean="0"/>
              <a:t>7</a:t>
            </a:fld>
            <a:endParaRPr lang="tr-TR"/>
          </a:p>
        </p:txBody>
      </p:sp>
    </p:spTree>
    <p:extLst>
      <p:ext uri="{BB962C8B-B14F-4D97-AF65-F5344CB8AC3E}">
        <p14:creationId xmlns:p14="http://schemas.microsoft.com/office/powerpoint/2010/main" val="71667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A56DD26-32A4-2A43-990A-6F7E5E73786E}"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A56DD26-32A4-2A43-990A-6F7E5E73786E}"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A56DD26-32A4-2A43-990A-6F7E5E73786E}"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A56DD26-32A4-2A43-990A-6F7E5E73786E}"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A56DD26-32A4-2A43-990A-6F7E5E73786E}"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7A56DD26-32A4-2A43-990A-6F7E5E73786E}" type="datetimeFigureOut">
              <a:rPr lang="en-US" smtClean="0"/>
              <a:t>4/21/2022</a:t>
            </a:fld>
            <a:endParaRPr 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186AF604-6CBA-6F4A-A6F6-26E48A4D0EE4}" type="slidenum">
              <a:rPr lang="en-US" smtClean="0"/>
              <a:t>‹#›</a:t>
            </a:fld>
            <a:endParaRPr 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mDGmvAQq2y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f_0K7K_6Sw4"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0"/>
          <p:cNvSpPr txBox="1"/>
          <p:nvPr/>
        </p:nvSpPr>
        <p:spPr>
          <a:xfrm>
            <a:off x="338328" y="413623"/>
            <a:ext cx="11649456" cy="4124206"/>
          </a:xfrm>
          <a:prstGeom prst="rect">
            <a:avLst/>
          </a:prstGeom>
          <a:noFill/>
        </p:spPr>
        <p:txBody>
          <a:bodyPr wrap="square" lIns="0" tIns="0" rIns="0" bIns="0" rtlCol="0">
            <a:spAutoFit/>
          </a:bodyPr>
          <a:lstStyle/>
          <a:p>
            <a:pPr marL="0" algn="ctr">
              <a:lnSpc>
                <a:spcPct val="100000"/>
              </a:lnSpc>
            </a:pPr>
            <a:endParaRPr lang="tr-TR" altLang="zh-CN" sz="5400" spc="-55" dirty="0" smtClean="0">
              <a:solidFill>
                <a:srgbClr val="000000"/>
              </a:solidFill>
              <a:latin typeface="Calibri"/>
              <a:ea typeface="Calibri"/>
            </a:endParaRPr>
          </a:p>
          <a:p>
            <a:pPr marL="0" algn="ctr">
              <a:lnSpc>
                <a:spcPct val="100000"/>
              </a:lnSpc>
            </a:pPr>
            <a:endParaRPr lang="tr-TR" altLang="zh-CN" sz="5400" spc="-55" dirty="0">
              <a:solidFill>
                <a:srgbClr val="000000"/>
              </a:solidFill>
              <a:effectLst>
                <a:outerShdw blurRad="38100" dist="38100" dir="2700000" algn="tl">
                  <a:srgbClr val="000000">
                    <a:alpha val="43137"/>
                  </a:srgbClr>
                </a:outerShdw>
              </a:effectLst>
              <a:latin typeface="Calibri"/>
              <a:ea typeface="Calibri"/>
            </a:endParaRPr>
          </a:p>
          <a:p>
            <a:pPr marL="0" algn="ctr">
              <a:lnSpc>
                <a:spcPct val="100000"/>
              </a:lnSpc>
            </a:pPr>
            <a:r>
              <a:rPr lang="en-US" altLang="zh-CN" sz="8000" spc="-55" dirty="0" err="1" smtClean="0">
                <a:solidFill>
                  <a:srgbClr val="000000"/>
                </a:solidFill>
                <a:effectLst>
                  <a:outerShdw blurRad="38100" dist="38100" dir="2700000" algn="tl">
                    <a:srgbClr val="000000">
                      <a:alpha val="43137"/>
                    </a:srgbClr>
                  </a:outerShdw>
                </a:effectLst>
                <a:latin typeface="Calibri"/>
                <a:ea typeface="Calibri"/>
              </a:rPr>
              <a:t>Sadet</a:t>
            </a:r>
            <a:r>
              <a:rPr lang="en-US" altLang="zh-CN" sz="8000" spc="-20" dirty="0" smtClean="0">
                <a:solidFill>
                  <a:srgbClr val="000000"/>
                </a:solidFill>
                <a:effectLst>
                  <a:outerShdw blurRad="38100" dist="38100" dir="2700000" algn="tl">
                    <a:srgbClr val="000000">
                      <a:alpha val="43137"/>
                    </a:srgbClr>
                  </a:outerShdw>
                </a:effectLst>
                <a:latin typeface="Calibri"/>
                <a:cs typeface="Calibri"/>
              </a:rPr>
              <a:t> </a:t>
            </a:r>
            <a:r>
              <a:rPr lang="en-US" altLang="zh-CN" sz="8000" spc="-50" dirty="0" smtClean="0">
                <a:solidFill>
                  <a:srgbClr val="000000"/>
                </a:solidFill>
                <a:effectLst>
                  <a:outerShdw blurRad="38100" dist="38100" dir="2700000" algn="tl">
                    <a:srgbClr val="000000">
                      <a:alpha val="43137"/>
                    </a:srgbClr>
                  </a:outerShdw>
                </a:effectLst>
                <a:latin typeface="Calibri"/>
                <a:ea typeface="Calibri"/>
              </a:rPr>
              <a:t>YILDIZ</a:t>
            </a:r>
            <a:endParaRPr lang="tr-TR" altLang="zh-CN" sz="8000" spc="-50" dirty="0" smtClean="0">
              <a:solidFill>
                <a:srgbClr val="000000"/>
              </a:solidFill>
              <a:effectLst>
                <a:outerShdw blurRad="38100" dist="38100" dir="2700000" algn="tl">
                  <a:srgbClr val="000000">
                    <a:alpha val="43137"/>
                  </a:srgbClr>
                </a:outerShdw>
              </a:effectLst>
              <a:latin typeface="Calibri"/>
              <a:ea typeface="Calibri"/>
            </a:endParaRPr>
          </a:p>
          <a:p>
            <a:pPr marL="0" algn="ctr">
              <a:lnSpc>
                <a:spcPct val="100000"/>
              </a:lnSpc>
            </a:pPr>
            <a:r>
              <a:rPr lang="tr-TR" altLang="zh-CN" sz="8000" spc="-50" dirty="0" smtClean="0">
                <a:solidFill>
                  <a:srgbClr val="000000"/>
                </a:solidFill>
                <a:effectLst>
                  <a:outerShdw blurRad="38100" dist="38100" dir="2700000" algn="tl">
                    <a:srgbClr val="000000">
                      <a:alpha val="43137"/>
                    </a:srgbClr>
                  </a:outerShdw>
                </a:effectLst>
                <a:latin typeface="Calibri"/>
                <a:ea typeface="Calibri"/>
              </a:rPr>
              <a:t>  </a:t>
            </a:r>
            <a:r>
              <a:rPr lang="en-US" altLang="zh-CN" sz="6000" spc="-50" dirty="0" smtClean="0">
                <a:solidFill>
                  <a:srgbClr val="000000"/>
                </a:solidFill>
                <a:effectLst>
                  <a:outerShdw blurRad="38100" dist="38100" dir="2700000" algn="tl">
                    <a:srgbClr val="000000">
                      <a:alpha val="43137"/>
                    </a:srgbClr>
                  </a:outerShdw>
                </a:effectLst>
                <a:latin typeface="Calibri"/>
                <a:ea typeface="Calibri"/>
              </a:rPr>
              <a:t>AKDENİZ</a:t>
            </a:r>
            <a:r>
              <a:rPr lang="en-US" altLang="zh-CN" sz="6000" spc="-30" dirty="0" smtClean="0">
                <a:solidFill>
                  <a:srgbClr val="000000"/>
                </a:solidFill>
                <a:effectLst>
                  <a:outerShdw blurRad="38100" dist="38100" dir="2700000" algn="tl">
                    <a:srgbClr val="000000">
                      <a:alpha val="43137"/>
                    </a:srgbClr>
                  </a:outerShdw>
                </a:effectLst>
                <a:latin typeface="Calibri"/>
                <a:cs typeface="Calibri"/>
              </a:rPr>
              <a:t> </a:t>
            </a:r>
            <a:r>
              <a:rPr lang="en-US" altLang="zh-CN" sz="6000" spc="-69" dirty="0" smtClean="0">
                <a:solidFill>
                  <a:srgbClr val="000000"/>
                </a:solidFill>
                <a:effectLst>
                  <a:outerShdw blurRad="38100" dist="38100" dir="2700000" algn="tl">
                    <a:srgbClr val="000000">
                      <a:alpha val="43137"/>
                    </a:srgbClr>
                  </a:outerShdw>
                </a:effectLst>
                <a:latin typeface="Calibri"/>
                <a:ea typeface="Calibri"/>
              </a:rPr>
              <a:t>BORSA</a:t>
            </a:r>
            <a:r>
              <a:rPr lang="tr-TR" altLang="zh-CN" sz="6000" spc="-69" dirty="0" smtClean="0">
                <a:solidFill>
                  <a:srgbClr val="000000"/>
                </a:solidFill>
                <a:effectLst>
                  <a:outerShdw blurRad="38100" dist="38100" dir="2700000" algn="tl">
                    <a:srgbClr val="000000">
                      <a:alpha val="43137"/>
                    </a:srgbClr>
                  </a:outerShdw>
                </a:effectLst>
                <a:latin typeface="Calibri"/>
                <a:ea typeface="Calibri"/>
              </a:rPr>
              <a:t> </a:t>
            </a:r>
            <a:r>
              <a:rPr lang="en-US" altLang="zh-CN" sz="6000" spc="-94" dirty="0" smtClean="0">
                <a:solidFill>
                  <a:srgbClr val="000000"/>
                </a:solidFill>
                <a:effectLst>
                  <a:outerShdw blurRad="38100" dist="38100" dir="2700000" algn="tl">
                    <a:srgbClr val="000000">
                      <a:alpha val="43137"/>
                    </a:srgbClr>
                  </a:outerShdw>
                </a:effectLst>
                <a:latin typeface="Calibri"/>
                <a:ea typeface="Calibri"/>
              </a:rPr>
              <a:t>İSTANBUL</a:t>
            </a:r>
            <a:r>
              <a:rPr lang="tr-TR" altLang="zh-CN" sz="6000" spc="-175" dirty="0" smtClean="0">
                <a:solidFill>
                  <a:srgbClr val="000000"/>
                </a:solidFill>
                <a:effectLst>
                  <a:outerShdw blurRad="38100" dist="38100" dir="2700000" algn="tl">
                    <a:srgbClr val="000000">
                      <a:alpha val="43137"/>
                    </a:srgbClr>
                  </a:outerShdw>
                </a:effectLst>
                <a:latin typeface="Calibri"/>
                <a:cs typeface="Calibri"/>
              </a:rPr>
              <a:t> </a:t>
            </a:r>
            <a:r>
              <a:rPr lang="en-US" altLang="zh-CN" sz="6000" spc="-104" dirty="0" smtClean="0">
                <a:solidFill>
                  <a:srgbClr val="000000"/>
                </a:solidFill>
                <a:effectLst>
                  <a:outerShdw blurRad="38100" dist="38100" dir="2700000" algn="tl">
                    <a:srgbClr val="000000">
                      <a:alpha val="43137"/>
                    </a:srgbClr>
                  </a:outerShdw>
                </a:effectLst>
                <a:latin typeface="Calibri"/>
                <a:ea typeface="Calibri"/>
              </a:rPr>
              <a:t>MTAL</a:t>
            </a:r>
            <a:endParaRPr lang="en-US" altLang="zh-CN" sz="6000" spc="-104" dirty="0">
              <a:solidFill>
                <a:srgbClr val="000000"/>
              </a:solidFill>
              <a:effectLst>
                <a:outerShdw blurRad="38100" dist="38100" dir="2700000" algn="tl">
                  <a:srgbClr val="000000">
                    <a:alpha val="43137"/>
                  </a:srgbClr>
                </a:outerShdw>
              </a:effectLst>
              <a:latin typeface="Calibri"/>
              <a:ea typeface="Calibri"/>
            </a:endParaRPr>
          </a:p>
        </p:txBody>
      </p:sp>
      <p:pic>
        <p:nvPicPr>
          <p:cNvPr id="4098" name="Picture 2" descr="C:\Users\SİFA_HATUN\Desktop\56ff4699-9c4f-4567-9e64-96be980175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057" y="283464"/>
            <a:ext cx="1447135" cy="15636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İFA_HATUN\Desktop\logo twin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29" y="283464"/>
            <a:ext cx="1983674" cy="1563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678182" y="2522220"/>
            <a:ext cx="7585286" cy="4120943"/>
          </a:xfrm>
          <a:prstGeom prst="rect">
            <a:avLst/>
          </a:prstGeom>
        </p:spPr>
      </p:pic>
      <p:sp>
        <p:nvSpPr>
          <p:cNvPr id="3" name="TextBox 2"/>
          <p:cNvSpPr txBox="1"/>
          <p:nvPr/>
        </p:nvSpPr>
        <p:spPr>
          <a:xfrm>
            <a:off x="84667" y="193483"/>
            <a:ext cx="12039600" cy="2551083"/>
          </a:xfrm>
          <a:prstGeom prst="rect">
            <a:avLst/>
          </a:prstGeom>
          <a:noFill/>
        </p:spPr>
        <p:txBody>
          <a:bodyPr wrap="square" lIns="0" tIns="0" rIns="0" bIns="0" rtlCol="0">
            <a:spAutoFit/>
          </a:bodyPr>
          <a:lstStyle/>
          <a:p>
            <a:pPr marL="0" hangingPunct="0">
              <a:lnSpc>
                <a:spcPct val="95416"/>
              </a:lnSpc>
            </a:pPr>
            <a:r>
              <a:rPr lang="en-US" altLang="zh-CN" sz="3950" dirty="0" err="1">
                <a:latin typeface="Calibri"/>
                <a:ea typeface="Calibri"/>
              </a:rPr>
              <a:t>Öğrencilerimiz</a:t>
            </a:r>
            <a:r>
              <a:rPr lang="en-US" altLang="zh-CN" sz="3950" spc="-170" dirty="0">
                <a:latin typeface="Calibri"/>
                <a:cs typeface="Calibri"/>
              </a:rPr>
              <a:t> </a:t>
            </a:r>
            <a:r>
              <a:rPr lang="tr-TR" altLang="zh-CN" sz="3950" dirty="0">
                <a:latin typeface="Calibri"/>
              </a:rPr>
              <a:t>O</a:t>
            </a:r>
            <a:r>
              <a:rPr lang="en-US" altLang="zh-CN" sz="3950" dirty="0" err="1" smtClean="0">
                <a:latin typeface="Calibri"/>
                <a:ea typeface="Calibri"/>
              </a:rPr>
              <a:t>kudukları</a:t>
            </a:r>
            <a:r>
              <a:rPr lang="en-US" altLang="zh-CN" sz="3950" spc="-170" dirty="0" smtClean="0">
                <a:latin typeface="Calibri"/>
                <a:cs typeface="Calibri"/>
              </a:rPr>
              <a:t> </a:t>
            </a:r>
            <a:r>
              <a:rPr lang="tr-TR" altLang="zh-CN" sz="3950" dirty="0">
                <a:latin typeface="Calibri"/>
              </a:rPr>
              <a:t>K</a:t>
            </a:r>
            <a:r>
              <a:rPr lang="en-US" altLang="zh-CN" sz="3950" dirty="0" err="1" smtClean="0">
                <a:latin typeface="Calibri"/>
                <a:ea typeface="Calibri"/>
              </a:rPr>
              <a:t>itabın</a:t>
            </a:r>
            <a:r>
              <a:rPr lang="en-US" altLang="zh-CN" sz="3950" spc="-179" dirty="0" smtClean="0">
                <a:latin typeface="Calibri"/>
                <a:cs typeface="Calibri"/>
              </a:rPr>
              <a:t> </a:t>
            </a:r>
            <a:r>
              <a:rPr lang="tr-TR" altLang="zh-CN" sz="3950" dirty="0">
                <a:latin typeface="Calibri"/>
              </a:rPr>
              <a:t>K</a:t>
            </a:r>
            <a:r>
              <a:rPr lang="en-US" altLang="zh-CN" sz="3950" dirty="0" err="1" smtClean="0">
                <a:latin typeface="Calibri"/>
                <a:ea typeface="Calibri"/>
              </a:rPr>
              <a:t>apağını</a:t>
            </a:r>
            <a:r>
              <a:rPr lang="en-US" altLang="zh-CN" sz="3950" dirty="0" smtClean="0">
                <a:latin typeface="Calibri"/>
                <a:cs typeface="Calibri"/>
              </a:rPr>
              <a:t> </a:t>
            </a:r>
            <a:r>
              <a:rPr lang="tr-TR" altLang="zh-CN" sz="3950" spc="-20" dirty="0">
                <a:latin typeface="Calibri"/>
              </a:rPr>
              <a:t>T</a:t>
            </a:r>
            <a:r>
              <a:rPr lang="en-US" altLang="zh-CN" sz="3950" spc="-20" dirty="0" err="1" smtClean="0">
                <a:latin typeface="Calibri"/>
                <a:ea typeface="Calibri"/>
              </a:rPr>
              <a:t>a</a:t>
            </a:r>
            <a:r>
              <a:rPr lang="en-US" altLang="zh-CN" sz="3950" spc="-15" dirty="0" err="1" smtClean="0">
                <a:latin typeface="Calibri"/>
                <a:ea typeface="Calibri"/>
              </a:rPr>
              <a:t>sarladılar</a:t>
            </a:r>
            <a:endParaRPr lang="tr-TR" altLang="zh-CN" sz="3950" spc="-15" dirty="0" smtClean="0">
              <a:latin typeface="Calibri"/>
              <a:ea typeface="Calibri"/>
            </a:endParaRPr>
          </a:p>
          <a:p>
            <a:pPr marL="0" hangingPunct="0">
              <a:lnSpc>
                <a:spcPct val="95416"/>
              </a:lnSpc>
            </a:pPr>
            <a:endParaRPr lang="tr-TR" altLang="zh-CN" sz="3950" spc="-15" dirty="0" smtClean="0">
              <a:latin typeface="Calibri"/>
              <a:ea typeface="Calibri"/>
            </a:endParaRPr>
          </a:p>
          <a:p>
            <a:pPr hangingPunct="0">
              <a:lnSpc>
                <a:spcPct val="95416"/>
              </a:lnSpc>
            </a:pPr>
            <a:r>
              <a:rPr lang="tr-TR" sz="2800" dirty="0"/>
              <a:t>Öğrencilerimiz Fareler ve İnsanlar kitabının kapağını tekrar tasarladılar. </a:t>
            </a:r>
            <a:r>
              <a:rPr lang="tr-TR" sz="2800" dirty="0" err="1"/>
              <a:t>Canva</a:t>
            </a:r>
            <a:r>
              <a:rPr lang="tr-TR" sz="2800" dirty="0"/>
              <a:t> da tasarlanan kapaklar düzenlendi ve </a:t>
            </a:r>
            <a:r>
              <a:rPr lang="tr-TR" sz="2800" dirty="0" err="1"/>
              <a:t>Genially'e</a:t>
            </a:r>
            <a:r>
              <a:rPr lang="tr-TR" sz="2800" dirty="0"/>
              <a:t> yüklenerek çalışmaları tamamlandı.</a:t>
            </a:r>
            <a:endParaRPr lang="tr-TR" altLang="zh-CN" sz="2800" spc="-15" dirty="0">
              <a:latin typeface="Calibri"/>
              <a:ea typeface="Calibri"/>
            </a:endParaRPr>
          </a:p>
          <a:p>
            <a:pPr marL="0" hangingPunct="0">
              <a:lnSpc>
                <a:spcPct val="95416"/>
              </a:lnSpc>
            </a:pPr>
            <a:endParaRPr lang="en-US" altLang="zh-CN" sz="3950" spc="-15" dirty="0">
              <a:latin typeface="Calibri"/>
              <a:ea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20750" y="679450"/>
            <a:ext cx="10255250" cy="31750"/>
          </a:xfrm>
          <a:custGeom>
            <a:avLst/>
            <a:gdLst>
              <a:gd name="connsiteX0" fmla="*/ 8889 w 10255250"/>
              <a:gd name="connsiteY0" fmla="*/ 11303 h 31750"/>
              <a:gd name="connsiteX1" fmla="*/ 2573528 w 10255250"/>
              <a:gd name="connsiteY1" fmla="*/ 11303 h 31750"/>
              <a:gd name="connsiteX2" fmla="*/ 5138165 w 10255250"/>
              <a:gd name="connsiteY2" fmla="*/ 11303 h 31750"/>
              <a:gd name="connsiteX3" fmla="*/ 7702677 w 10255250"/>
              <a:gd name="connsiteY3" fmla="*/ 11303 h 31750"/>
              <a:gd name="connsiteX4" fmla="*/ 10267315 w 10255250"/>
              <a:gd name="connsiteY4" fmla="*/ 11303 h 31750"/>
              <a:gd name="connsiteX5" fmla="*/ 10267315 w 10255250"/>
              <a:gd name="connsiteY5" fmla="*/ 39878 h 31750"/>
              <a:gd name="connsiteX6" fmla="*/ 7702677 w 10255250"/>
              <a:gd name="connsiteY6" fmla="*/ 39878 h 31750"/>
              <a:gd name="connsiteX7" fmla="*/ 5138165 w 10255250"/>
              <a:gd name="connsiteY7" fmla="*/ 39878 h 31750"/>
              <a:gd name="connsiteX8" fmla="*/ 2573528 w 10255250"/>
              <a:gd name="connsiteY8" fmla="*/ 39878 h 31750"/>
              <a:gd name="connsiteX9" fmla="*/ 8889 w 10255250"/>
              <a:gd name="connsiteY9" fmla="*/ 39878 h 31750"/>
              <a:gd name="connsiteX10" fmla="*/ 8889 w 10255250"/>
              <a:gd name="connsiteY10" fmla="*/ 11303 h 3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55250" h="31750">
                <a:moveTo>
                  <a:pt x="8889" y="11303"/>
                </a:moveTo>
                <a:lnTo>
                  <a:pt x="2573528" y="11303"/>
                </a:lnTo>
                <a:lnTo>
                  <a:pt x="5138165" y="11303"/>
                </a:lnTo>
                <a:lnTo>
                  <a:pt x="7702677" y="11303"/>
                </a:lnTo>
                <a:lnTo>
                  <a:pt x="10267315" y="11303"/>
                </a:lnTo>
                <a:lnTo>
                  <a:pt x="10267315" y="39878"/>
                </a:lnTo>
                <a:lnTo>
                  <a:pt x="7702677" y="39878"/>
                </a:lnTo>
                <a:lnTo>
                  <a:pt x="5138165" y="39878"/>
                </a:lnTo>
                <a:lnTo>
                  <a:pt x="2573528" y="39878"/>
                </a:lnTo>
                <a:lnTo>
                  <a:pt x="8889" y="39878"/>
                </a:lnTo>
                <a:lnTo>
                  <a:pt x="8889" y="11303"/>
                </a:lnTo>
                <a:close/>
              </a:path>
            </a:pathLst>
          </a:custGeom>
          <a:solidFill>
            <a:srgbClr val="FE0000">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4"/>
          <p:cNvSpPr/>
          <p:nvPr/>
        </p:nvSpPr>
        <p:spPr>
          <a:xfrm>
            <a:off x="920750" y="1225550"/>
            <a:ext cx="2673350" cy="31750"/>
          </a:xfrm>
          <a:custGeom>
            <a:avLst/>
            <a:gdLst>
              <a:gd name="connsiteX0" fmla="*/ 8889 w 2673350"/>
              <a:gd name="connsiteY0" fmla="*/ 8128 h 31750"/>
              <a:gd name="connsiteX1" fmla="*/ 1342389 w 2673350"/>
              <a:gd name="connsiteY1" fmla="*/ 8128 h 31750"/>
              <a:gd name="connsiteX2" fmla="*/ 2675890 w 2673350"/>
              <a:gd name="connsiteY2" fmla="*/ 8128 h 31750"/>
              <a:gd name="connsiteX3" fmla="*/ 2675890 w 2673350"/>
              <a:gd name="connsiteY3" fmla="*/ 36703 h 31750"/>
              <a:gd name="connsiteX4" fmla="*/ 1342389 w 2673350"/>
              <a:gd name="connsiteY4" fmla="*/ 36703 h 31750"/>
              <a:gd name="connsiteX5" fmla="*/ 8889 w 2673350"/>
              <a:gd name="connsiteY5" fmla="*/ 36703 h 31750"/>
              <a:gd name="connsiteX6" fmla="*/ 8889 w 2673350"/>
              <a:gd name="connsiteY6" fmla="*/ 8128 h 3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3350" h="31750">
                <a:moveTo>
                  <a:pt x="8889" y="8128"/>
                </a:moveTo>
                <a:lnTo>
                  <a:pt x="1342389" y="8128"/>
                </a:lnTo>
                <a:lnTo>
                  <a:pt x="2675890" y="8128"/>
                </a:lnTo>
                <a:lnTo>
                  <a:pt x="2675890" y="36703"/>
                </a:lnTo>
                <a:lnTo>
                  <a:pt x="1342389" y="36703"/>
                </a:lnTo>
                <a:lnTo>
                  <a:pt x="8889" y="36703"/>
                </a:lnTo>
                <a:lnTo>
                  <a:pt x="8889" y="8128"/>
                </a:lnTo>
                <a:close/>
              </a:path>
            </a:pathLst>
          </a:custGeom>
          <a:solidFill>
            <a:srgbClr val="FE0000">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 name="Picture 6"/>
          <p:cNvPicPr>
            <a:picLocks noChangeAspect="1"/>
          </p:cNvPicPr>
          <p:nvPr/>
        </p:nvPicPr>
        <p:blipFill>
          <a:blip r:embed="rId2"/>
          <a:stretch>
            <a:fillRect/>
          </a:stretch>
        </p:blipFill>
        <p:spPr>
          <a:xfrm>
            <a:off x="716280" y="2583180"/>
            <a:ext cx="10751820" cy="4274820"/>
          </a:xfrm>
          <a:prstGeom prst="rect">
            <a:avLst/>
          </a:prstGeom>
        </p:spPr>
      </p:pic>
      <p:sp>
        <p:nvSpPr>
          <p:cNvPr id="2" name="TextBox 6"/>
          <p:cNvSpPr txBox="1"/>
          <p:nvPr/>
        </p:nvSpPr>
        <p:spPr>
          <a:xfrm>
            <a:off x="930275" y="193484"/>
            <a:ext cx="10388820" cy="2331792"/>
          </a:xfrm>
          <a:prstGeom prst="rect">
            <a:avLst/>
          </a:prstGeom>
          <a:noFill/>
        </p:spPr>
        <p:txBody>
          <a:bodyPr wrap="square" lIns="0" tIns="0" rIns="0" bIns="0" rtlCol="0">
            <a:spAutoFit/>
          </a:bodyPr>
          <a:lstStyle/>
          <a:p>
            <a:pPr hangingPunct="0">
              <a:lnSpc>
                <a:spcPct val="95416"/>
              </a:lnSpc>
            </a:pPr>
            <a:endParaRPr lang="tr-TR" sz="4000" dirty="0" smtClean="0"/>
          </a:p>
          <a:p>
            <a:pPr hangingPunct="0">
              <a:lnSpc>
                <a:spcPct val="95416"/>
              </a:lnSpc>
            </a:pPr>
            <a:r>
              <a:rPr lang="tr-TR" sz="4000" dirty="0" smtClean="0"/>
              <a:t>Öğrencilerimiz </a:t>
            </a:r>
            <a:r>
              <a:rPr lang="tr-TR" sz="4000" dirty="0" err="1"/>
              <a:t>Story</a:t>
            </a:r>
            <a:r>
              <a:rPr lang="tr-TR" sz="4000" dirty="0"/>
              <a:t> </a:t>
            </a:r>
            <a:r>
              <a:rPr lang="tr-TR" sz="4000" dirty="0" err="1"/>
              <a:t>jumper</a:t>
            </a:r>
            <a:r>
              <a:rPr lang="tr-TR" sz="4000" dirty="0"/>
              <a:t> da Fareler ve </a:t>
            </a:r>
            <a:r>
              <a:rPr lang="tr-TR" sz="4000" dirty="0" err="1" smtClean="0"/>
              <a:t>İnsanlar’a</a:t>
            </a:r>
            <a:r>
              <a:rPr lang="tr-TR" sz="4000" dirty="0" smtClean="0"/>
              <a:t> </a:t>
            </a:r>
            <a:r>
              <a:rPr lang="tr-TR" sz="4000" dirty="0"/>
              <a:t>özgün bir son yazıyor</a:t>
            </a:r>
          </a:p>
          <a:p>
            <a:pPr marL="0" hangingPunct="0">
              <a:lnSpc>
                <a:spcPct val="95416"/>
              </a:lnSpc>
            </a:pPr>
            <a:endParaRPr lang="en-US" altLang="zh-CN" sz="3950" b="1" spc="-80" dirty="0">
              <a:latin typeface="Calibri"/>
              <a:ea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798064"/>
            <a:ext cx="11494008" cy="3328099"/>
          </a:xfrm>
        </p:spPr>
        <p:txBody>
          <a:bodyPr/>
          <a:lstStyle/>
          <a:p>
            <a:pPr marL="2286000" lvl="5" indent="0">
              <a:buNone/>
            </a:pPr>
            <a:endParaRPr lang="tr-TR" dirty="0" smtClean="0"/>
          </a:p>
          <a:p>
            <a:pPr marL="2286000" lvl="5" indent="0">
              <a:buNone/>
            </a:pPr>
            <a:endParaRPr lang="tr-TR" dirty="0" smtClean="0"/>
          </a:p>
          <a:p>
            <a:pPr marL="2286000" lvl="5" indent="0">
              <a:buNone/>
            </a:pPr>
            <a:endParaRPr lang="tr-TR" dirty="0"/>
          </a:p>
          <a:p>
            <a:pPr marL="2286000" lvl="5" indent="0">
              <a:buNone/>
            </a:pPr>
            <a:endParaRPr lang="tr-TR" dirty="0" smtClean="0"/>
          </a:p>
          <a:p>
            <a:pPr marL="2286000" lvl="5" indent="0">
              <a:buNone/>
            </a:pPr>
            <a:endParaRPr lang="tr-TR" dirty="0"/>
          </a:p>
          <a:p>
            <a:pPr marL="2286000" lvl="5" indent="0">
              <a:buNone/>
            </a:pPr>
            <a:endParaRPr lang="tr-TR" dirty="0"/>
          </a:p>
        </p:txBody>
      </p:sp>
      <p:sp>
        <p:nvSpPr>
          <p:cNvPr id="2" name="Başlık 1"/>
          <p:cNvSpPr>
            <a:spLocks noGrp="1"/>
          </p:cNvSpPr>
          <p:nvPr>
            <p:ph type="title"/>
          </p:nvPr>
        </p:nvSpPr>
        <p:spPr>
          <a:xfrm>
            <a:off x="457200" y="132080"/>
            <a:ext cx="11633200" cy="1808480"/>
          </a:xfrm>
        </p:spPr>
        <p:txBody>
          <a:bodyPr>
            <a:noAutofit/>
          </a:bodyPr>
          <a:lstStyle/>
          <a:p>
            <a:pPr algn="l"/>
            <a:r>
              <a:rPr lang="tr-TR" sz="3200" dirty="0"/>
              <a:t> </a:t>
            </a:r>
            <a:r>
              <a:rPr lang="tr-TR" sz="3200" dirty="0" smtClean="0"/>
              <a:t/>
            </a:r>
            <a:br>
              <a:rPr lang="tr-TR" sz="3200" dirty="0" smtClean="0"/>
            </a:br>
            <a:r>
              <a:rPr lang="tr-TR" sz="3200" dirty="0" smtClean="0"/>
              <a:t/>
            </a:r>
            <a:br>
              <a:rPr lang="tr-TR" sz="3200" dirty="0" smtClean="0"/>
            </a:br>
            <a:r>
              <a:rPr lang="tr-TR" sz="3200" dirty="0" smtClean="0"/>
              <a:t/>
            </a:r>
            <a:br>
              <a:rPr lang="tr-TR" sz="3200" dirty="0" smtClean="0"/>
            </a:br>
            <a:r>
              <a:rPr lang="tr-TR" sz="3200" dirty="0" smtClean="0"/>
              <a:t>Ünlü </a:t>
            </a:r>
            <a:r>
              <a:rPr lang="tr-TR" sz="3200" dirty="0"/>
              <a:t>Türk </a:t>
            </a:r>
            <a:r>
              <a:rPr lang="tr-TR" sz="3200" dirty="0" smtClean="0"/>
              <a:t>şairlerimizin yer aldığı takvimi </a:t>
            </a:r>
            <a:r>
              <a:rPr lang="tr-TR" sz="3200" dirty="0" err="1"/>
              <a:t>Canva’da</a:t>
            </a:r>
            <a:r>
              <a:rPr lang="tr-TR" sz="3200" dirty="0"/>
              <a:t> tasarlayıp onu </a:t>
            </a:r>
            <a:r>
              <a:rPr lang="tr-TR" sz="3200" dirty="0" err="1"/>
              <a:t>Ourboox</a:t>
            </a:r>
            <a:r>
              <a:rPr lang="tr-TR" sz="2400" dirty="0"/>
              <a:t> </a:t>
            </a:r>
            <a:r>
              <a:rPr lang="tr-TR" sz="3200" dirty="0"/>
              <a:t>da bir e kitap haline dönüştürdüler.</a:t>
            </a:r>
            <a:br>
              <a:rPr lang="tr-TR" sz="3200" dirty="0"/>
            </a:br>
            <a:r>
              <a:rPr lang="tr-TR" sz="3200" dirty="0"/>
              <a:t/>
            </a:r>
            <a:br>
              <a:rPr lang="tr-TR" sz="3200" dirty="0"/>
            </a:br>
            <a:r>
              <a:rPr lang="tr-TR" sz="3200" dirty="0"/>
              <a:t/>
            </a:r>
            <a:br>
              <a:rPr lang="tr-TR" sz="3200" dirty="0"/>
            </a:br>
            <a:endParaRPr lang="tr-TR" sz="3200" dirty="0"/>
          </a:p>
        </p:txBody>
      </p:sp>
      <p:pic>
        <p:nvPicPr>
          <p:cNvPr id="3074" name="Picture 2" descr="C:\Users\SİFA_HATUN\Desktop\84d9ea69-01b8-449b-9563-707b0be32a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272" y="2413416"/>
            <a:ext cx="5658918" cy="371274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İFA_HATUN\Desktop\faaff1d4-5706-442a-9356-a9e38c8b92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56" y="2233532"/>
            <a:ext cx="4467069" cy="389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81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stretch>
            <a:fillRect/>
          </a:stretch>
        </p:blipFill>
        <p:spPr>
          <a:xfrm>
            <a:off x="589788" y="1648968"/>
            <a:ext cx="11666220" cy="5044440"/>
          </a:xfrm>
          <a:prstGeom prst="rect">
            <a:avLst/>
          </a:prstGeom>
        </p:spPr>
      </p:pic>
      <p:sp>
        <p:nvSpPr>
          <p:cNvPr id="2" name="TextBox 15"/>
          <p:cNvSpPr txBox="1"/>
          <p:nvPr/>
        </p:nvSpPr>
        <p:spPr>
          <a:xfrm>
            <a:off x="930275" y="705087"/>
            <a:ext cx="10240953" cy="684803"/>
          </a:xfrm>
          <a:prstGeom prst="rect">
            <a:avLst/>
          </a:prstGeom>
          <a:noFill/>
        </p:spPr>
        <p:txBody>
          <a:bodyPr wrap="square" lIns="0" tIns="0" rIns="0" bIns="0" rtlCol="0">
            <a:spAutoFit/>
          </a:bodyPr>
          <a:lstStyle/>
          <a:p>
            <a:pPr marL="0">
              <a:lnSpc>
                <a:spcPct val="100000"/>
              </a:lnSpc>
            </a:pPr>
            <a:r>
              <a:rPr lang="en-US" altLang="zh-CN" sz="4450" spc="-55" dirty="0" err="1">
                <a:latin typeface="Calibri"/>
                <a:ea typeface="Calibri"/>
              </a:rPr>
              <a:t>Toplantılar</a:t>
            </a:r>
            <a:r>
              <a:rPr lang="en-US" altLang="zh-CN" sz="4450" spc="-25" dirty="0">
                <a:latin typeface="Calibri"/>
                <a:cs typeface="Calibri"/>
              </a:rPr>
              <a:t> </a:t>
            </a:r>
            <a:r>
              <a:rPr lang="tr-TR" altLang="zh-CN" sz="4450" spc="-60" dirty="0">
                <a:latin typeface="Calibri"/>
              </a:rPr>
              <a:t>Y</a:t>
            </a:r>
            <a:r>
              <a:rPr lang="en-US" altLang="zh-CN" sz="4450" spc="-60" dirty="0" err="1" smtClean="0">
                <a:latin typeface="Calibri"/>
                <a:ea typeface="Calibri"/>
              </a:rPr>
              <a:t>apılarak</a:t>
            </a:r>
            <a:r>
              <a:rPr lang="en-US" altLang="zh-CN" sz="4450" spc="-25" dirty="0" smtClean="0">
                <a:latin typeface="Calibri"/>
                <a:cs typeface="Calibri"/>
              </a:rPr>
              <a:t> </a:t>
            </a:r>
            <a:r>
              <a:rPr lang="tr-TR" altLang="zh-CN" sz="4450" spc="-65" dirty="0">
                <a:latin typeface="Calibri"/>
              </a:rPr>
              <a:t>D</a:t>
            </a:r>
            <a:r>
              <a:rPr lang="en-US" altLang="zh-CN" sz="4450" spc="-65" dirty="0" err="1" smtClean="0">
                <a:latin typeface="Calibri"/>
                <a:ea typeface="Calibri"/>
              </a:rPr>
              <a:t>eğerlendirmeler</a:t>
            </a:r>
            <a:r>
              <a:rPr lang="en-US" altLang="zh-CN" sz="4450" spc="-35" dirty="0" smtClean="0">
                <a:latin typeface="Calibri"/>
                <a:cs typeface="Calibri"/>
              </a:rPr>
              <a:t> </a:t>
            </a:r>
            <a:r>
              <a:rPr lang="tr-TR" altLang="zh-CN" sz="4450" spc="-55" dirty="0">
                <a:latin typeface="Calibri"/>
              </a:rPr>
              <a:t>Y</a:t>
            </a:r>
            <a:r>
              <a:rPr lang="en-US" altLang="zh-CN" sz="4450" spc="-55" dirty="0" err="1" smtClean="0">
                <a:latin typeface="Calibri"/>
                <a:ea typeface="Calibri"/>
              </a:rPr>
              <a:t>apıldı</a:t>
            </a:r>
            <a:endParaRPr lang="en-US" altLang="zh-CN" sz="4450" spc="-55" dirty="0">
              <a:latin typeface="Calibri"/>
              <a:ea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Yaşanan </a:t>
            </a:r>
            <a:r>
              <a:rPr lang="tr-TR" dirty="0" err="1"/>
              <a:t>kovid</a:t>
            </a:r>
            <a:r>
              <a:rPr lang="tr-TR" dirty="0"/>
              <a:t> </a:t>
            </a:r>
            <a:r>
              <a:rPr lang="tr-TR" sz="2000" dirty="0" smtClean="0"/>
              <a:t>1</a:t>
            </a:r>
            <a:r>
              <a:rPr lang="tr-TR" sz="2000" dirty="0"/>
              <a:t>9</a:t>
            </a:r>
            <a:r>
              <a:rPr lang="tr-TR" dirty="0" smtClean="0"/>
              <a:t> </a:t>
            </a:r>
            <a:r>
              <a:rPr lang="tr-TR" dirty="0" err="1"/>
              <a:t>pandemisi</a:t>
            </a:r>
            <a:r>
              <a:rPr lang="tr-TR" dirty="0"/>
              <a:t> nedeniyle öğrencilerimiz cep telefonları ve bilgisayarlara yoğun zaman ayırmışlardır. Bu nedenle kitap okuma alışkanlıklarını zamanla kaybetmişlerdir. Kitap okuma alışkanlığını tekrar kazandırılması amacıyla bu proje kurulmuştur. Okunan kitapların öğrenciler arasında tartışılmasıyla hitabet yeteneklerinin geliştirilmesi hedeflenmektedir.</a:t>
            </a:r>
          </a:p>
        </p:txBody>
      </p:sp>
      <p:sp>
        <p:nvSpPr>
          <p:cNvPr id="2" name="Başlık 1"/>
          <p:cNvSpPr>
            <a:spLocks noGrp="1"/>
          </p:cNvSpPr>
          <p:nvPr>
            <p:ph type="title"/>
          </p:nvPr>
        </p:nvSpPr>
        <p:spPr/>
        <p:txBody>
          <a:bodyPr/>
          <a:lstStyle/>
          <a:p>
            <a:r>
              <a:rPr lang="tr-TR" dirty="0" smtClean="0"/>
              <a:t>PROJE:HER KİTAP BİR DÜNYA</a:t>
            </a:r>
            <a:endParaRPr lang="tr-TR" dirty="0"/>
          </a:p>
        </p:txBody>
      </p:sp>
    </p:spTree>
    <p:extLst>
      <p:ext uri="{BB962C8B-B14F-4D97-AF65-F5344CB8AC3E}">
        <p14:creationId xmlns:p14="http://schemas.microsoft.com/office/powerpoint/2010/main" val="1172493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endParaRPr lang="tr-TR" dirty="0" smtClean="0">
              <a:hlinkClick r:id="rId2"/>
            </a:endParaRPr>
          </a:p>
          <a:p>
            <a:endParaRPr lang="tr-TR" dirty="0">
              <a:hlinkClick r:id="rId2"/>
            </a:endParaRPr>
          </a:p>
          <a:p>
            <a:endParaRPr lang="tr-TR" dirty="0" smtClean="0">
              <a:hlinkClick r:id="rId2"/>
            </a:endParaRPr>
          </a:p>
          <a:p>
            <a:endParaRPr lang="tr-TR" dirty="0">
              <a:hlinkClick r:id="rId2"/>
            </a:endParaRPr>
          </a:p>
          <a:p>
            <a:endParaRPr lang="tr-TR" dirty="0" smtClean="0">
              <a:hlinkClick r:id="rId2"/>
            </a:endParaRPr>
          </a:p>
          <a:p>
            <a:endParaRPr lang="tr-TR" dirty="0">
              <a:hlinkClick r:id="rId2"/>
            </a:endParaRPr>
          </a:p>
          <a:p>
            <a:endParaRPr lang="tr-TR" dirty="0" smtClean="0">
              <a:hlinkClick r:id="rId2"/>
            </a:endParaRPr>
          </a:p>
          <a:p>
            <a:endParaRPr lang="tr-TR" dirty="0" smtClean="0">
              <a:hlinkClick r:id="rId2"/>
            </a:endParaRPr>
          </a:p>
          <a:p>
            <a:r>
              <a:rPr lang="tr-TR" dirty="0">
                <a:hlinkClick r:id="rId2"/>
              </a:rPr>
              <a:t> </a:t>
            </a:r>
            <a:r>
              <a:rPr lang="tr-TR" dirty="0" smtClean="0">
                <a:hlinkClick r:id="rId2"/>
              </a:rPr>
              <a:t>                     https</a:t>
            </a:r>
            <a:r>
              <a:rPr lang="tr-TR" dirty="0">
                <a:hlinkClick r:id="rId2"/>
              </a:rPr>
              <a:t>://</a:t>
            </a:r>
            <a:r>
              <a:rPr lang="tr-TR" dirty="0" smtClean="0">
                <a:hlinkClick r:id="rId2"/>
              </a:rPr>
              <a:t>youtu.be/mDGmvAQq2yU</a:t>
            </a:r>
            <a:endParaRPr lang="tr-TR" dirty="0"/>
          </a:p>
        </p:txBody>
      </p:sp>
      <p:sp>
        <p:nvSpPr>
          <p:cNvPr id="2" name="Başlık 1"/>
          <p:cNvSpPr>
            <a:spLocks noGrp="1"/>
          </p:cNvSpPr>
          <p:nvPr>
            <p:ph type="title"/>
          </p:nvPr>
        </p:nvSpPr>
        <p:spPr/>
        <p:txBody>
          <a:bodyPr/>
          <a:lstStyle/>
          <a:p>
            <a:r>
              <a:rPr lang="tr-TR" dirty="0" smtClean="0"/>
              <a:t>E-Güvenlik Ve İnternet Etiği</a:t>
            </a:r>
            <a:endParaRPr lang="tr-TR" dirty="0"/>
          </a:p>
        </p:txBody>
      </p:sp>
      <p:pic>
        <p:nvPicPr>
          <p:cNvPr id="5123" name="Picture 3" descr="C:\Users\SİFA_HATUN\Deskto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752600"/>
            <a:ext cx="8724900" cy="38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3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stretch>
            <a:fillRect/>
          </a:stretch>
        </p:blipFill>
        <p:spPr>
          <a:xfrm>
            <a:off x="0" y="1821180"/>
            <a:ext cx="11917680" cy="5036820"/>
          </a:xfrm>
          <a:prstGeom prst="rect">
            <a:avLst/>
          </a:prstGeom>
        </p:spPr>
      </p:pic>
      <p:sp>
        <p:nvSpPr>
          <p:cNvPr id="2" name="TextBox 10"/>
          <p:cNvSpPr txBox="1"/>
          <p:nvPr/>
        </p:nvSpPr>
        <p:spPr>
          <a:xfrm>
            <a:off x="660401" y="262467"/>
            <a:ext cx="11032066" cy="2054409"/>
          </a:xfrm>
          <a:prstGeom prst="rect">
            <a:avLst/>
          </a:prstGeom>
          <a:noFill/>
        </p:spPr>
        <p:txBody>
          <a:bodyPr wrap="square" lIns="0" tIns="0" rIns="0" bIns="0" rtlCol="0">
            <a:spAutoFit/>
          </a:bodyPr>
          <a:lstStyle/>
          <a:p>
            <a:pPr marL="0">
              <a:lnSpc>
                <a:spcPct val="100000"/>
              </a:lnSpc>
            </a:pPr>
            <a:r>
              <a:rPr lang="tr-TR" altLang="zh-CN" sz="4450" spc="-50" dirty="0" smtClean="0">
                <a:latin typeface="Calibri"/>
                <a:ea typeface="Calibri"/>
              </a:rPr>
              <a:t>Öğrencilerimize E-Güvenlik Ve  İnternet Etiği ile ilgili bilgi verildi</a:t>
            </a:r>
          </a:p>
          <a:p>
            <a:pPr marL="0">
              <a:lnSpc>
                <a:spcPct val="100000"/>
              </a:lnSpc>
            </a:pPr>
            <a:endParaRPr lang="en-US" altLang="zh-CN" sz="4450" spc="-40" dirty="0">
              <a:solidFill>
                <a:srgbClr val="FE0000"/>
              </a:solidFill>
              <a:latin typeface="Calibri"/>
              <a:ea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tretch>
            <a:fillRect/>
          </a:stretch>
        </p:blipFill>
        <p:spPr>
          <a:xfrm>
            <a:off x="1688592" y="1132395"/>
            <a:ext cx="8095488" cy="4381500"/>
          </a:xfrm>
          <a:prstGeom prst="rect">
            <a:avLst/>
          </a:prstGeom>
        </p:spPr>
      </p:pic>
      <p:sp>
        <p:nvSpPr>
          <p:cNvPr id="2" name="TextBox 19"/>
          <p:cNvSpPr txBox="1"/>
          <p:nvPr/>
        </p:nvSpPr>
        <p:spPr>
          <a:xfrm>
            <a:off x="930275" y="406971"/>
            <a:ext cx="6330732" cy="670560"/>
          </a:xfrm>
          <a:prstGeom prst="rect">
            <a:avLst/>
          </a:prstGeom>
          <a:noFill/>
        </p:spPr>
        <p:txBody>
          <a:bodyPr wrap="square" lIns="0" tIns="0" rIns="0" bIns="0" rtlCol="0">
            <a:spAutoFit/>
          </a:bodyPr>
          <a:lstStyle/>
          <a:p>
            <a:pPr marL="0">
              <a:lnSpc>
                <a:spcPct val="100000"/>
              </a:lnSpc>
            </a:pPr>
            <a:r>
              <a:rPr lang="en-US" altLang="zh-CN" sz="4400" dirty="0" err="1">
                <a:latin typeface="Calibri"/>
                <a:ea typeface="Calibri"/>
              </a:rPr>
              <a:t>Okul</a:t>
            </a:r>
            <a:r>
              <a:rPr lang="en-US" altLang="zh-CN" sz="4400" spc="-295" dirty="0">
                <a:latin typeface="Calibri"/>
                <a:cs typeface="Calibri"/>
              </a:rPr>
              <a:t> </a:t>
            </a:r>
            <a:r>
              <a:rPr lang="tr-TR" altLang="zh-CN" sz="4400" dirty="0">
                <a:latin typeface="Calibri"/>
              </a:rPr>
              <a:t>T</a:t>
            </a:r>
            <a:r>
              <a:rPr lang="en-US" altLang="zh-CN" sz="4400" dirty="0" err="1" smtClean="0">
                <a:latin typeface="Calibri"/>
                <a:ea typeface="Calibri"/>
              </a:rPr>
              <a:t>anıtım</a:t>
            </a:r>
            <a:r>
              <a:rPr lang="en-US" altLang="zh-CN" sz="4400" spc="-295" dirty="0" smtClean="0">
                <a:latin typeface="Calibri"/>
                <a:cs typeface="Calibri"/>
              </a:rPr>
              <a:t> </a:t>
            </a:r>
            <a:r>
              <a:rPr lang="tr-TR" altLang="zh-CN" sz="4400" dirty="0">
                <a:latin typeface="Calibri"/>
              </a:rPr>
              <a:t>V</a:t>
            </a:r>
            <a:r>
              <a:rPr lang="en-US" altLang="zh-CN" sz="4400" dirty="0" err="1" smtClean="0">
                <a:latin typeface="Calibri"/>
                <a:ea typeface="Calibri"/>
              </a:rPr>
              <a:t>ideo</a:t>
            </a:r>
            <a:r>
              <a:rPr lang="tr-TR" altLang="zh-CN" sz="4400" dirty="0" smtClean="0">
                <a:latin typeface="Calibri"/>
                <a:ea typeface="Calibri"/>
              </a:rPr>
              <a:t>muz</a:t>
            </a:r>
            <a:endParaRPr lang="en-US" altLang="zh-CN" sz="4400" dirty="0">
              <a:latin typeface="Calibri"/>
              <a:ea typeface="Calibri"/>
            </a:endParaRPr>
          </a:p>
        </p:txBody>
      </p:sp>
      <p:sp>
        <p:nvSpPr>
          <p:cNvPr id="5" name="Dikdörtgen 4">
            <a:hlinkClick r:id="rId3"/>
          </p:cNvPr>
          <p:cNvSpPr/>
          <p:nvPr/>
        </p:nvSpPr>
        <p:spPr>
          <a:xfrm>
            <a:off x="3803175" y="5704070"/>
            <a:ext cx="3177473" cy="369332"/>
          </a:xfrm>
          <a:prstGeom prst="rect">
            <a:avLst/>
          </a:prstGeom>
        </p:spPr>
        <p:txBody>
          <a:bodyPr wrap="none">
            <a:spAutoFit/>
          </a:bodyPr>
          <a:lstStyle/>
          <a:p>
            <a:r>
              <a:rPr lang="tr-TR" dirty="0">
                <a:hlinkClick r:id="rId3"/>
              </a:rPr>
              <a:t>https://youtu.be/f_0K7K_6Sw4</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p:cNvPicPr>
            <a:picLocks noChangeAspect="1"/>
          </p:cNvPicPr>
          <p:nvPr/>
        </p:nvPicPr>
        <p:blipFill>
          <a:blip r:embed="rId2"/>
          <a:stretch>
            <a:fillRect/>
          </a:stretch>
        </p:blipFill>
        <p:spPr>
          <a:xfrm>
            <a:off x="0" y="1821180"/>
            <a:ext cx="12077700" cy="5036820"/>
          </a:xfrm>
          <a:prstGeom prst="rect">
            <a:avLst/>
          </a:prstGeom>
        </p:spPr>
      </p:pic>
      <p:sp>
        <p:nvSpPr>
          <p:cNvPr id="2" name="TextBox 17"/>
          <p:cNvSpPr txBox="1"/>
          <p:nvPr/>
        </p:nvSpPr>
        <p:spPr>
          <a:xfrm>
            <a:off x="246888" y="374904"/>
            <a:ext cx="11311128" cy="1354217"/>
          </a:xfrm>
          <a:prstGeom prst="rect">
            <a:avLst/>
          </a:prstGeom>
          <a:noFill/>
        </p:spPr>
        <p:txBody>
          <a:bodyPr wrap="square" lIns="0" tIns="0" rIns="0" bIns="0" rtlCol="0">
            <a:spAutoFit/>
          </a:bodyPr>
          <a:lstStyle/>
          <a:p>
            <a:r>
              <a:rPr lang="en-US" altLang="zh-CN" sz="4400" spc="-50" dirty="0" err="1">
                <a:latin typeface="Calibri"/>
                <a:ea typeface="Calibri"/>
              </a:rPr>
              <a:t>Öğrenciler</a:t>
            </a:r>
            <a:r>
              <a:rPr lang="en-US" altLang="zh-CN" sz="4400" spc="-20" dirty="0">
                <a:latin typeface="Calibri"/>
                <a:cs typeface="Calibri"/>
              </a:rPr>
              <a:t> </a:t>
            </a:r>
            <a:r>
              <a:rPr lang="tr-TR" altLang="zh-CN" sz="4400" spc="-40" dirty="0">
                <a:latin typeface="Calibri"/>
              </a:rPr>
              <a:t>A</a:t>
            </a:r>
            <a:r>
              <a:rPr lang="en-US" altLang="zh-CN" sz="4400" spc="-40" dirty="0" err="1" smtClean="0">
                <a:latin typeface="Calibri"/>
                <a:ea typeface="Calibri"/>
              </a:rPr>
              <a:t>vatarlarını</a:t>
            </a:r>
            <a:r>
              <a:rPr lang="en-US" altLang="zh-CN" sz="4400" spc="-25" dirty="0" smtClean="0">
                <a:latin typeface="Calibri"/>
                <a:cs typeface="Calibri"/>
              </a:rPr>
              <a:t> </a:t>
            </a:r>
            <a:r>
              <a:rPr lang="tr-TR" altLang="zh-CN" sz="4400" spc="-45" dirty="0">
                <a:latin typeface="Calibri"/>
              </a:rPr>
              <a:t>T</a:t>
            </a:r>
            <a:r>
              <a:rPr lang="en-US" altLang="zh-CN" sz="4400" spc="-45" dirty="0" err="1" smtClean="0">
                <a:latin typeface="Calibri"/>
                <a:ea typeface="Calibri"/>
              </a:rPr>
              <a:t>asarladılar</a:t>
            </a:r>
            <a:r>
              <a:rPr lang="en-US" altLang="zh-CN" sz="4400" spc="-45" dirty="0" smtClean="0">
                <a:latin typeface="Calibri"/>
                <a:ea typeface="Calibri"/>
              </a:rPr>
              <a:t>.</a:t>
            </a:r>
            <a:r>
              <a:rPr lang="tr-TR" sz="4400" dirty="0"/>
              <a:t> </a:t>
            </a:r>
            <a:r>
              <a:rPr lang="tr-TR" sz="4400" dirty="0" err="1"/>
              <a:t>Avatarlarını</a:t>
            </a:r>
            <a:r>
              <a:rPr lang="tr-TR" sz="4400" dirty="0"/>
              <a:t> tasarlarken </a:t>
            </a:r>
            <a:r>
              <a:rPr lang="tr-TR" sz="4400" dirty="0" err="1"/>
              <a:t>avatar</a:t>
            </a:r>
            <a:r>
              <a:rPr lang="tr-TR" sz="4400" dirty="0"/>
              <a:t> </a:t>
            </a:r>
            <a:r>
              <a:rPr lang="tr-TR" sz="4400" dirty="0" err="1"/>
              <a:t>maker</a:t>
            </a:r>
            <a:r>
              <a:rPr lang="tr-TR" sz="4400" dirty="0"/>
              <a:t> ve </a:t>
            </a:r>
            <a:r>
              <a:rPr lang="tr-TR" sz="4400" dirty="0" err="1"/>
              <a:t>bitmoji</a:t>
            </a:r>
            <a:r>
              <a:rPr lang="tr-TR" sz="4400" dirty="0"/>
              <a:t> kullandılar.</a:t>
            </a:r>
            <a:endParaRPr lang="en-US" altLang="zh-CN" sz="4400" spc="-45" dirty="0">
              <a:latin typeface="Calibri"/>
              <a:ea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6344" y="347472"/>
            <a:ext cx="11173968" cy="1152144"/>
          </a:xfrm>
        </p:spPr>
        <p:txBody>
          <a:bodyPr>
            <a:normAutofit fontScale="90000"/>
          </a:bodyPr>
          <a:lstStyle/>
          <a:p>
            <a:r>
              <a:rPr lang="tr-TR" dirty="0"/>
              <a:t>Öğrencilerimiz web 2 araçlarından </a:t>
            </a:r>
            <a:r>
              <a:rPr lang="tr-TR" dirty="0" err="1"/>
              <a:t>Canva</a:t>
            </a:r>
            <a:r>
              <a:rPr lang="tr-TR" dirty="0"/>
              <a:t> uygulanmasını kullanarak logolarını </a:t>
            </a:r>
            <a:r>
              <a:rPr lang="tr-TR" dirty="0" smtClean="0"/>
              <a:t>tasarladılar.</a:t>
            </a:r>
            <a:endParaRPr lang="tr-TR" dirty="0"/>
          </a:p>
        </p:txBody>
      </p:sp>
      <p:sp>
        <p:nvSpPr>
          <p:cNvPr id="5" name="Alt Başlık 4"/>
          <p:cNvSpPr>
            <a:spLocks noGrp="1"/>
          </p:cNvSpPr>
          <p:nvPr>
            <p:ph type="subTitle" idx="1"/>
          </p:nvPr>
        </p:nvSpPr>
        <p:spPr>
          <a:xfrm>
            <a:off x="3977640" y="6307666"/>
            <a:ext cx="4069080" cy="510791"/>
          </a:xfrm>
        </p:spPr>
        <p:txBody>
          <a:bodyPr/>
          <a:lstStyle/>
          <a:p>
            <a:r>
              <a:rPr lang="tr-TR" dirty="0" smtClean="0">
                <a:solidFill>
                  <a:schemeClr val="tx1"/>
                </a:solidFill>
              </a:rPr>
              <a:t>Birinci Seçilen </a:t>
            </a:r>
            <a:r>
              <a:rPr lang="tr-TR" dirty="0" err="1" smtClean="0">
                <a:solidFill>
                  <a:schemeClr val="tx1"/>
                </a:solidFill>
              </a:rPr>
              <a:t>Logomuz</a:t>
            </a:r>
            <a:r>
              <a:rPr lang="tr-TR" dirty="0" err="1" smtClean="0"/>
              <a:t>Bb</a:t>
            </a:r>
            <a:endParaRPr lang="tr-TR" dirty="0"/>
          </a:p>
        </p:txBody>
      </p:sp>
      <p:pic>
        <p:nvPicPr>
          <p:cNvPr id="2050" name="Picture 2" descr="C:\Users\SİFA_HATUN\Desktop\8038139b-3905-4c1e-b991-1df7c36df6f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8" y="1653173"/>
            <a:ext cx="2286001" cy="17596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İFA_HATUN\Desktop\4288a0f3-904f-441d-b0b6-2efaca653c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38061" y="1636531"/>
            <a:ext cx="2025271" cy="18273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İFA_HATUN\Desktop\log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533" y="1585440"/>
            <a:ext cx="2069072" cy="18273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İFA_HATUN\Desktop\logo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8467" y="1737115"/>
            <a:ext cx="2362200" cy="18118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İFA_HATUN\Desktop\eb1d6dec-ff23-4537-a402-c50775ca6a6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3419" y="4062720"/>
            <a:ext cx="2749114" cy="201913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SİFA_HATUN\Desktop\be87a167-abb7-40f1-a772-21946635e08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6166" y="4062720"/>
            <a:ext cx="2987265" cy="22449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SİFA_HATUN\Desktop\8ff2a529-c553-476f-9ca3-4eb9ea32a61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8000" y="4146190"/>
            <a:ext cx="2838390" cy="221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35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stretch>
            <a:fillRect/>
          </a:stretch>
        </p:blipFill>
        <p:spPr>
          <a:xfrm>
            <a:off x="930275" y="1513063"/>
            <a:ext cx="6579658" cy="3016602"/>
          </a:xfrm>
          <a:prstGeom prst="rect">
            <a:avLst/>
          </a:prstGeom>
        </p:spPr>
      </p:pic>
      <p:sp>
        <p:nvSpPr>
          <p:cNvPr id="2" name="TextBox 8"/>
          <p:cNvSpPr txBox="1"/>
          <p:nvPr/>
        </p:nvSpPr>
        <p:spPr>
          <a:xfrm>
            <a:off x="930275" y="396438"/>
            <a:ext cx="9991194" cy="643253"/>
          </a:xfrm>
          <a:prstGeom prst="rect">
            <a:avLst/>
          </a:prstGeom>
          <a:noFill/>
        </p:spPr>
        <p:txBody>
          <a:bodyPr wrap="square" lIns="0" tIns="0" rIns="0" bIns="0" rtlCol="0">
            <a:spAutoFit/>
          </a:bodyPr>
          <a:lstStyle/>
          <a:p>
            <a:pPr marL="0" hangingPunct="0">
              <a:lnSpc>
                <a:spcPct val="95416"/>
              </a:lnSpc>
            </a:pPr>
            <a:r>
              <a:rPr lang="en-US" altLang="zh-CN" sz="4400" dirty="0" err="1">
                <a:latin typeface="Calibri"/>
                <a:ea typeface="Calibri"/>
              </a:rPr>
              <a:t>Okul</a:t>
            </a:r>
            <a:r>
              <a:rPr lang="en-US" altLang="zh-CN" sz="4400" spc="-265" dirty="0">
                <a:latin typeface="Calibri"/>
                <a:cs typeface="Calibri"/>
              </a:rPr>
              <a:t> </a:t>
            </a:r>
            <a:r>
              <a:rPr lang="tr-TR" altLang="zh-CN" sz="4400" dirty="0" err="1">
                <a:latin typeface="Calibri"/>
              </a:rPr>
              <a:t>B</a:t>
            </a:r>
            <a:r>
              <a:rPr lang="en-US" altLang="zh-CN" sz="4400" dirty="0" err="1" smtClean="0">
                <a:latin typeface="Calibri"/>
                <a:ea typeface="Calibri"/>
              </a:rPr>
              <a:t>ahçe</a:t>
            </a:r>
            <a:r>
              <a:rPr lang="tr-TR" altLang="zh-CN" sz="4400" dirty="0" smtClean="0">
                <a:latin typeface="Calibri"/>
                <a:ea typeface="Calibri"/>
              </a:rPr>
              <a:t>m Kütüphanem Etkinliğimiz</a:t>
            </a:r>
            <a:endParaRPr lang="en-US" altLang="zh-CN" sz="4450" spc="-60" dirty="0">
              <a:latin typeface="Calibri"/>
              <a:ea typeface="Calibri"/>
            </a:endParaRPr>
          </a:p>
        </p:txBody>
      </p:sp>
      <p:pic>
        <p:nvPicPr>
          <p:cNvPr id="1026" name="Picture 2" descr="C:\Users\SİFA_HATUN\Desktop\b180a73d3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0" y="2038864"/>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tretch>
            <a:fillRect/>
          </a:stretch>
        </p:blipFill>
        <p:spPr>
          <a:xfrm>
            <a:off x="0" y="1813560"/>
            <a:ext cx="12192000" cy="5044440"/>
          </a:xfrm>
          <a:prstGeom prst="rect">
            <a:avLst/>
          </a:prstGeom>
        </p:spPr>
      </p:pic>
      <p:sp>
        <p:nvSpPr>
          <p:cNvPr id="3" name="Başlık 2"/>
          <p:cNvSpPr>
            <a:spLocks noGrp="1"/>
          </p:cNvSpPr>
          <p:nvPr>
            <p:ph type="title"/>
          </p:nvPr>
        </p:nvSpPr>
        <p:spPr>
          <a:xfrm>
            <a:off x="457200" y="274638"/>
            <a:ext cx="11125200" cy="1143000"/>
          </a:xfrm>
        </p:spPr>
        <p:txBody>
          <a:bodyPr/>
          <a:lstStyle/>
          <a:p>
            <a:r>
              <a:rPr lang="tr-TR" dirty="0" smtClean="0"/>
              <a:t>Proje Panomuz</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193</TotalTime>
  <Words>163</Words>
  <Application>Microsoft Office PowerPoint</Application>
  <PresentationFormat>Özel</PresentationFormat>
  <Paragraphs>36</Paragraphs>
  <Slides>13</Slides>
  <Notes>1</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Dalga Biçimi</vt:lpstr>
      <vt:lpstr>PowerPoint Sunusu</vt:lpstr>
      <vt:lpstr>PROJE:HER KİTAP BİR DÜNYA</vt:lpstr>
      <vt:lpstr>E-Güvenlik Ve İnternet Etiği</vt:lpstr>
      <vt:lpstr>PowerPoint Sunusu</vt:lpstr>
      <vt:lpstr>PowerPoint Sunusu</vt:lpstr>
      <vt:lpstr>PowerPoint Sunusu</vt:lpstr>
      <vt:lpstr>Öğrencilerimiz web 2 araçlarından Canva uygulanmasını kullanarak logolarını tasarladılar.</vt:lpstr>
      <vt:lpstr>PowerPoint Sunusu</vt:lpstr>
      <vt:lpstr>Proje Panomuz</vt:lpstr>
      <vt:lpstr>PowerPoint Sunusu</vt:lpstr>
      <vt:lpstr>PowerPoint Sunusu</vt:lpstr>
      <vt:lpstr>    Ünlü Türk şairlerimizin yer aldığı takvimi Canva’da tasarlayıp onu Ourboox da bir e kitap haline dönüştürdüler.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SİFA_HATUN</dc:creator>
  <cp:lastModifiedBy>SİFA_HATUN</cp:lastModifiedBy>
  <cp:revision>19</cp:revision>
  <dcterms:created xsi:type="dcterms:W3CDTF">2011-01-21T15:00:27Z</dcterms:created>
  <dcterms:modified xsi:type="dcterms:W3CDTF">2022-04-21T19:52:53Z</dcterms:modified>
</cp:coreProperties>
</file>